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</p:sldIdLst>
  <p:sldSz cy="5143500" cx="9144000"/>
  <p:notesSz cx="6858000" cy="9144000"/>
  <p:embeddedFontLst>
    <p:embeddedFont>
      <p:font typeface="Raleway"/>
      <p:regular r:id="rId54"/>
      <p:bold r:id="rId55"/>
      <p:italic r:id="rId56"/>
      <p:boldItalic r:id="rId57"/>
    </p:embeddedFont>
    <p:embeddedFont>
      <p:font typeface="Lato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1" Type="http://schemas.openxmlformats.org/officeDocument/2006/relationships/font" Target="fonts/La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Lato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Raleway-bold.fntdata"/><Relationship Id="rId10" Type="http://schemas.openxmlformats.org/officeDocument/2006/relationships/slide" Target="slides/slide5.xml"/><Relationship Id="rId54" Type="http://schemas.openxmlformats.org/officeDocument/2006/relationships/font" Target="fonts/Raleway-regular.fntdata"/><Relationship Id="rId13" Type="http://schemas.openxmlformats.org/officeDocument/2006/relationships/slide" Target="slides/slide8.xml"/><Relationship Id="rId57" Type="http://schemas.openxmlformats.org/officeDocument/2006/relationships/font" Target="fonts/Raleway-boldItalic.fntdata"/><Relationship Id="rId12" Type="http://schemas.openxmlformats.org/officeDocument/2006/relationships/slide" Target="slides/slide7.xml"/><Relationship Id="rId56" Type="http://schemas.openxmlformats.org/officeDocument/2006/relationships/font" Target="fonts/Raleway-italic.fntdata"/><Relationship Id="rId15" Type="http://schemas.openxmlformats.org/officeDocument/2006/relationships/slide" Target="slides/slide10.xml"/><Relationship Id="rId59" Type="http://schemas.openxmlformats.org/officeDocument/2006/relationships/font" Target="fonts/Lato-bold.fntdata"/><Relationship Id="rId14" Type="http://schemas.openxmlformats.org/officeDocument/2006/relationships/slide" Target="slides/slide9.xml"/><Relationship Id="rId58" Type="http://schemas.openxmlformats.org/officeDocument/2006/relationships/font" Target="fonts/Lato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b0c9313f7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b0c9313f7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b0c9313f7a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b0c9313f7a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b0c9313f7a_0_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b0c9313f7a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b0c9313f7a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b0c9313f7a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b0c9313f7a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b0c9313f7a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b0c9313f7a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b0c9313f7a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b0c9313f7a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b0c9313f7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b0c9313f7a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b0c9313f7a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b0c9313f7a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b0c9313f7a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b0c9313f7a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b0c9313f7a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b0c9313f7a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b0c9313f7a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b0c9313f7a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b0c9313f7a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b0c9313f7a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b0c9313f7a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b0c9313f7a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b0c9313f7a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b0c9313f7a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b0c9313f7a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b0c9313f7a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b0c9313f7a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b0c9313f7a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b0c9313f7a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b0c9313f7a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b0c9313f7a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b0c9313f7a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b0c9313f7a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b0c9313f7a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b0c9313f7a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b0c9313f7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b0c9313f7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b0c9313f7a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b0c9313f7a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b12548fc3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b12548fc3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b0c9313f7a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b0c9313f7a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b0c9313f7a_0_3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b0c9313f7a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b0c9313f7a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b0c9313f7a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b0c9313f7a_0_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b0c9313f7a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b0c9313f7a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b0c9313f7a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b0c9313f7a_0_3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b0c9313f7a_0_3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b0c9313f7a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b0c9313f7a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b0c9313f7a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3b0c9313f7a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b0c9313f7a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b0c9313f7a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b0c9313f7a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b0c9313f7a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b0c9313f7a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b0c9313f7a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b12548fc3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b12548fc3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b12548fc3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b12548fc3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b12548fc3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b12548fc3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b12548fc31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b12548fc31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b12548fc3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b12548fc3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b12548fc31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b12548fc31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b13cf2f32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b13cf2f32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b0c9313f7a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b0c9313f7a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b0c9313f7a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b0c9313f7a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e5168bc86cef44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e5168bc86cef44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b0c9313f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b0c9313f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enerated Slide 1_1_1_TITLEANDBULLETS_I">
  <p:cSld name="TITLE_AND_BODY_2_1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/>
          <p:nvPr>
            <p:ph type="title"/>
          </p:nvPr>
        </p:nvSpPr>
        <p:spPr>
          <a:xfrm>
            <a:off x="507450" y="331400"/>
            <a:ext cx="8129100" cy="796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0" name="Google Shape;70;p13"/>
          <p:cNvSpPr txBox="1"/>
          <p:nvPr>
            <p:ph idx="1" type="body"/>
          </p:nvPr>
        </p:nvSpPr>
        <p:spPr>
          <a:xfrm>
            <a:off x="507456" y="1519301"/>
            <a:ext cx="4782300" cy="309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13"/>
          <p:cNvSpPr/>
          <p:nvPr>
            <p:ph idx="2" type="pic"/>
          </p:nvPr>
        </p:nvSpPr>
        <p:spPr>
          <a:xfrm>
            <a:off x="5545950" y="1519300"/>
            <a:ext cx="3090600" cy="30906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8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Zeno E-Hailing App</a:t>
            </a:r>
            <a:endParaRPr/>
          </a:p>
        </p:txBody>
      </p:sp>
      <p:sp>
        <p:nvSpPr>
          <p:cNvPr id="77" name="Google Shape;77;p14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PRESENTED BY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DEZGN STUDIO TECH SDN BHD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45" name="Google Shape;145;p2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Passenger App (RM 59,000)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23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Location Services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Live Tracking: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See driver location and ETA (if applicable).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Ride Sharing: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"Share my ride" link for safety.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5. Trip Receipts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Auto-generated after trip completion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Stored in app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PDF export option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6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. Rating &amp; Review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Rate driver/vehicle cleanliness.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53" name="Google Shape;153;p2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4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Ticketing System (RM 39,000)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p24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Fare Engine: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Dynamic Pricing Rules with AI: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Configure base fare, distance rates, time rates, and surcharges (e.g., Midnight surcharge, Airport toll).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Zone Management: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Define geofenced zones (e.g., Zone A flat rate vs. Zone B metered).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Ticket Lifecycle Management: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Status Tracking: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Created → Paid → Assigned → Active → Completed/Cancelled.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Validation: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API to validate QR codes scanned by drivers or attendants.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Settlement Engine: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Split Payments: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Automatically calculate the split between Driver Share, Platform Fee, and Airport/Mall Levy.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61" name="Google Shape;161;p2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5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Ticketing System (RM 39,000)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3" name="Google Shape;163;p25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Transaction Logging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For audits and LHDN/e-invoice compatibility: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Ticket info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Payment method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 earning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Time of every event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69" name="Google Shape;169;p2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Driver Queue Management (RM 29,000)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1" name="Google Shape;171;p26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Simple Geo-Fencing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Drivers must be physically present in the allowed zone: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5km radius within the area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Queue Categories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Drivers join the correct queue: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Budget Taxi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Premier Taxi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Limo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MPV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77" name="Google Shape;177;p2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7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Driver Queue Management (RM 29,000)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Google Shape;179;p27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. Auto Dispatch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When a passenger books a ticket: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System assigns the first driver in queue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If declined, driver is pushed to bottom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Ensures fairness to all drivers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85" name="Google Shape;185;p28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8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Driver App (RM 39,000)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28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Queue System UI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Drivers can: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Join queue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Leave queue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See position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Receive assignment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Job Assignment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 receives job card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Accept/Reject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See passenger QR for verification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93" name="Google Shape;193;p2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Driver App (RM 39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,000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)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5" name="Google Shape;195;p29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Ticket &amp; History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List of completed jobs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Earning history per job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Disputes submission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Compliance &amp; Documentation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Upload driving license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Vehicle permit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Insurance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Road tax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Renewals reminders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01" name="Google Shape;201;p30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5. Payment Gateway (RM 10,000)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3" name="Google Shape;203;p30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Payment Options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Digital wallet (balance)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Debit/Credit card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FPX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Optional: Apple Pay / Google Pay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09" name="Google Shape;209;p31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1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Basic Admin 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 (RM 5,000)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1" name="Google Shape;211;p31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Ticketing Console (Integrated Google Sheets)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View real-time tickets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Edit ticket status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Refund approval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Queue Monitoring (Integrated Google Sheets)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Live queue view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 behaviour logs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History, disputes, penalties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Driver &amp; Vehicle Management (Integrated Google Form + Google Sheets)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KYC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Permit validity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Vehicle assignment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17" name="Google Shape;217;p32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2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Basic 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Reporting (RM 5,000)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9" name="Google Shape;219;p32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Revenue Analytics (Integrated Google Sheets)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 ticket type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 channel (app/kiosk/counter)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 location (airport/mall)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Driver Performance (Integrated Google Sheets)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Completed trips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Acceptance rate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Overdue payment alerts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Reimagining Grab</a:t>
            </a:r>
            <a:endParaRPr sz="2400"/>
          </a:p>
        </p:txBody>
      </p:sp>
      <p:sp>
        <p:nvSpPr>
          <p:cNvPr id="83" name="Google Shape;83;p15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Building a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vertically integrated Transportation "Super App"</a:t>
            </a:r>
            <a:r>
              <a:rPr b="0" lang="en" sz="1100">
                <a:latin typeface="Arial"/>
                <a:ea typeface="Arial"/>
                <a:cs typeface="Arial"/>
                <a:sym typeface="Arial"/>
              </a:rPr>
              <a:t> that goes beyond simple ride-hailing.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This project is designed to build a self-sustaining ecosystem where the platform controls not just the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ride</a:t>
            </a:r>
            <a:r>
              <a:rPr b="0" lang="en" sz="1100">
                <a:latin typeface="Arial"/>
                <a:ea typeface="Arial"/>
                <a:cs typeface="Arial"/>
                <a:sym typeface="Arial"/>
              </a:rPr>
              <a:t> (Passenger/Driver matching), but also the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assets</a:t>
            </a:r>
            <a:r>
              <a:rPr b="0" lang="en" sz="1100">
                <a:latin typeface="Arial"/>
                <a:ea typeface="Arial"/>
                <a:cs typeface="Arial"/>
                <a:sym typeface="Arial"/>
              </a:rPr>
              <a:t> (Vehicles) and the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money</a:t>
            </a:r>
            <a:r>
              <a:rPr b="0" lang="en" sz="1100">
                <a:latin typeface="Arial"/>
                <a:ea typeface="Arial"/>
                <a:cs typeface="Arial"/>
                <a:sym typeface="Arial"/>
              </a:rPr>
              <a:t> (Financial Services).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25" name="Google Shape;225;p3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3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8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Basic Vehicle Leasing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 (RM 5,000)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7" name="Google Shape;227;p33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Rental Plans (Integrated Google Forms)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Daily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Weekly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Monthly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Rent-to-own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Vehicle Inventory (Integrated Google Forms)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Tracks: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Car availability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Car condition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Mileage logs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Maintenance schedule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33" name="Google Shape;233;p3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4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Basic 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Financing (RM 5,000)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235;p34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Loan Applications (Integrated Google Sheets)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Drivers apply for: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Personal loan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Company loan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Rent-to-own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KYC &amp; Document Submission (Integrated Google Sheets)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Payslips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IC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Bank statements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5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Phase 2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400"/>
              <a:t>(Month 3-6, </a:t>
            </a:r>
            <a:r>
              <a:rPr b="0" lang="en" sz="2400"/>
              <a:t>Ecosystem Lock-in</a:t>
            </a:r>
            <a:r>
              <a:rPr b="0" lang="en" sz="2400"/>
              <a:t>)</a:t>
            </a:r>
            <a:endParaRPr b="0"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200"/>
              <a:t>Digital Wallet </a:t>
            </a:r>
            <a:r>
              <a:rPr b="0" lang="en" sz="1200"/>
              <a:t>(RM 80,000 + RM 40,000 Security Audit)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200"/>
              <a:t>Kiosk System (RM 60,000)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200"/>
              <a:t>Admin Dashboard (RM 25,000)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Total: RM 205,000</a:t>
            </a:r>
            <a:endParaRPr b="0" sz="24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46" name="Google Shape;246;p3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6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Digital Wallet (RM120,000)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8" name="Google Shape;248;p36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Wallet Top-Up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FPX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Credit/Debit card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Kiosk (cash)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Counter (cash)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Auto-Deductions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System auto-deducts: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Vehicle rental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Loan instalments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System service fees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Penalties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54" name="Google Shape;254;p3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7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Digital Wallet (RM120,000)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6" name="Google Shape;256;p37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Driver Payouts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Ticket revenue is credited instantly: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Every completed job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Summary at end of day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Ledger &amp; Statements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Full statement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Transaction tags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Export to PDF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Tax reporting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Security Audit (Price Estimated RM40,000)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62" name="Google Shape;262;p38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8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Kiosk System (RM60,000)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4" name="Google Shape;264;p38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Ticket Purchase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Select vehicle type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Payment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Print QR ticket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Payment Methods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Cash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Credit/Debit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QR pay (TNG, Boost, GrabPay)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FPX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70" name="Google Shape;270;p3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9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Kiosk System (RM60,000)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2" name="Google Shape;272;p39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Wallet Top-Up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Cash-based top-up is important for foreign tourists.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Hardware Capabilities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Touchscreen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Thermal printer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Cash acceptor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QR scanner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78" name="Google Shape;278;p40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0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Admin Dashboard (RM25,000)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0" name="Google Shape;280;p40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Ticketing Console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View real-time tickets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Edit ticket status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Refund approval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Queue Monitoring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Live queue view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 behaviour logs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History, disputes, penalties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Driver &amp; Vehicle Management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KYC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Permit validity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Vehicle assignment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86" name="Google Shape;286;p41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1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Admin Dashboard (RM25,000)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88" name="Google Shape;288;p41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 Admin Controls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Add/remove drivers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Force requeue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Suspend for infractions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Manual assign (SOS situations)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5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. Wallet Admin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Adjust wallet balance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Manual credit/debit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Suspicious activity alerts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2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Phase 3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400"/>
              <a:t>(Month 7-9, Scaling)</a:t>
            </a:r>
            <a:endParaRPr b="0"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200"/>
              <a:t>Advanced Driver Queue (AI Dispatch) (RM 90,000)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1200"/>
              <a:t>Reporting &amp; Analytics (RM25,000)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1200"/>
              <a:t>Vehicle Leasing Module (RM40,000)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200"/>
              <a:t>Financing Module (RM40,000)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Total: RM 195,000</a:t>
            </a:r>
            <a:endParaRPr b="0"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sual Concept:&#10;&#10;    Show the Passenger (holding phone) → Connecting to the Cloud (Ticketing System).&#10;&#10;    The Cloud → Pushing data to the Driver Queue.&#10;&#10;    The Driver → Accepting via Driver App.&#10;&#10;    Key Message: &quot;Seamless, real-time data flow from Passenger hand to Driver hand.&quot;"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99" name="Google Shape;299;p4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3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Advanced Driver Queue/AI (RM 90,000)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1" name="Google Shape;301;p43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Driver Check-In (Geo-Fenced)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Drivers must be physically present in the allowed zone: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Airport holding area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Hotel taxi zone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Mall basement queue spot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GPS + QR sign-in prevents cheating.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Real-Time Queue Visibility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Drivers see: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Current position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Estimated time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Cars ahead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Cars behind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07" name="Google Shape;307;p4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44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Advanced Driver Queue (RM 90,000)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9" name="Google Shape;309;p44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Tiered Driver Allocation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Premium Tier: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Drivers with 4.8+ rating, &lt;5 min response guarantee.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Standard Tier: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Regular verified drivers.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Reserve Pool: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20% buffer of drivers always on standby.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Predictive Demand Engine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Machine learning predicting demand 30-60 minutes ahead.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Pre-position drivers in high-demand zones.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Dynamic pricing to maintain availability.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Advanced Assignment Logic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Multi-Assignment: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Each driver receives 1-3 optimized trip suggestions.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Cascading Assignment: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15-second auto-accept logic across tiers.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Live Map: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Visualization of </a:t>
            </a:r>
            <a:r>
              <a:rPr i="1" lang="en" sz="1100">
                <a:latin typeface="Arial"/>
                <a:ea typeface="Arial"/>
                <a:cs typeface="Arial"/>
                <a:sym typeface="Arial"/>
              </a:rPr>
              <a:t>actual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available drivers (real-time data).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15" name="Google Shape;315;p4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45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Reporting &amp; Analytics (RM25,000)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7" name="Google Shape;317;p45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Revenue Analytics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 ticket type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 channel (app/kiosk/counter)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 location (airport/mall)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Queue Performance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Average waiting time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Peak demand hours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 compliance rate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Driver Performance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Completed trips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Acceptance rate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Overdue payment alerts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2" name="Google Shape;32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23" name="Google Shape;323;p4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46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Reporting &amp; Analytics (RM25,000)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5" name="Google Shape;325;p46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Wallet &amp; Finance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Cashflow statements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Top-up methods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Withdrawal patterns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Google Shape;33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31" name="Google Shape;331;p4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47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Vehicle Leasing Module (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RM40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3" name="Google Shape;333;p47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Rental Plans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Daily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Weekly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Monthly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Rent-to-own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Vehicle Inventory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Tracks: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Car availability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Car condition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Mileage logs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Maintenance schedule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39" name="Google Shape;339;p48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48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Vehicle Leasing Module (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RM40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1" name="Google Shape;341;p48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Rental Contracts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Digital signing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Wallet auto-deductions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Contract reminders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Damage Reporting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Photo evidence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Repair workflow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Expense allocation to driver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47" name="Google Shape;347;p4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49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Financing Module (RM40,000)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9" name="Google Shape;349;p49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Loan Applications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Drivers apply for: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Personal loan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Company loan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Rent-to-own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KYC &amp; Document Submission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Payslips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IC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Bank statements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55" name="Google Shape;355;p50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50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Financing Module (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RM40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7" name="Google Shape;357;p50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Repayment Engine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Auto schedule generation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Wallet auto-deduction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Penalty charges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Loan Dashboard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Admin can: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Approve loans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Track repayment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Flag defaults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1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Phase 4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400"/>
              <a:t>(Month 9-12, Dominance)</a:t>
            </a:r>
            <a:endParaRPr b="0"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200"/>
              <a:t>Fail-Safe Protocols </a:t>
            </a:r>
            <a:r>
              <a:rPr b="0" lang="en" sz="1200"/>
              <a:t>(RM 25,000)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200"/>
              <a:t>Driver FinTech &amp; Empowerment (RM75,000)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200"/>
              <a:t>Communication &amp; Global Access (RM50,000)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200"/>
              <a:t>IoT Parking Bays (60,000)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Total: RM 210,000</a:t>
            </a:r>
            <a:endParaRPr b="0" sz="240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68" name="Google Shape;368;p52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52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Fail-Safe Protocols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 (RM25,000)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0" name="Google Shape;370;p52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Fail-Safe Protocols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Backup Vehicle: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Automatic reassignment within 60 seconds of a cancellation.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Cross-Service Backup: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If no e-hailing is available, auto-suggest nearby Taxis, Rent-a-Car, or Limos.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k based on that, try to rearrange it again"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76" name="Google Shape;376;p5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53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Driver FinTech &amp; Empowerment (RM75,000)  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8" name="Google Shape;378;p53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Earnings Optimization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Heat maps with predicted surge zones.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Trip preferences (filtering for airport runs, long trips, etc.).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Gamification: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Package deals (e.g., "Complete 15 rides, get bonus + priority assignment").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Financial Ecosystem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Instant Cash-out: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Transfer earnings to bank account immediately.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Micro-loans: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Credit for vehicle maintenance or fuel.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Insurance Products: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Integrated trip, vehicle, and medical coverage.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Community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 community support forums/groups.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3" name="Google Shape;38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84" name="Google Shape;384;p5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Google Shape;385;p54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Communication &amp; Global Access (RM50,000)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6" name="Google Shape;386;p54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Global Accessibility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International phone number/login support (for tourists).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Auto-translate for driver-customer chat.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Translated App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Live Communication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Privacy-Protected: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Direct voice/video call with customer (masking phone numbers).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Support: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Operator hotline with 90-second response guarantee.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1" name="Google Shape;391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392" name="Google Shape;392;p5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55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. IoT Parking Bays (60,000)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4" name="Google Shape;394;p55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Smart Parking Bays (IoT Sensors)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Each bay has: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Ultrasonic / LiDAR sensor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to detect if a car is present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Indicator light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(green = free, red = assigned)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Sensors send real-time data to the platform.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Bay Assignment Engine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When a driver joins the queue, the system: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Assigns an available bay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Sends the bay number to the driver app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Updates bay to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reserved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If driver moves to wrong bay → violation alert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" name="Google Shape;399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400" name="Google Shape;400;p5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56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IoT Parking Bays (60,000)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2" name="Google Shape;402;p56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Driver App Integration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The Driver App displays: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Assigned bay number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4. Real-Time Bay Dashboard (Admin Panel)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Admins see: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List of parking bays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Occupancy status (Free / Reserved / Taken)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Driver ID inside each bay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Violations (wrong bay, no show, early exit)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Total available bays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7" name="Google Shape;40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408" name="Google Shape;408;p5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57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Load Testing Plan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0" name="Google Shape;410;p57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Use JMeter to run load testing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Create a pre-production environment to run the load testing on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Park load testing under the regression testing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During the loading testing, monitor: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DB downtime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API response times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Backend pod/node Management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Google Shape;415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416" name="Google Shape;416;p58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417" name="Google Shape;417;p58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Automated Testing (Reliability)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8" name="Google Shape;418;p58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Introduce regression testing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Automated QA testing (Price TBC)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Backup data on to a Read-Only database on an arbitrary time.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Create system alerts   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Downtime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P0 errors, i.e. payment errors, user login errors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Feature flags when introducing new stories and work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Create autoscaling rules based on usage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Have a caching layer to prevent over access into db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3" name="Google Shape;42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424" name="Google Shape;424;p5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425" name="Google Shape;425;p59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Disaster Recovery Plan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6" name="Google Shape;426;p59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Introduce: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Multi-Availability Zone (Price TBC)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Data Replication (Price TBC)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60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433" name="Google Shape;433;p6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627" y="0"/>
            <a:ext cx="829074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61"/>
          <p:cNvPicPr preferRelativeResize="0"/>
          <p:nvPr/>
        </p:nvPicPr>
        <p:blipFill rotWithShape="1">
          <a:blip r:embed="rId3">
            <a:alphaModFix/>
          </a:blip>
          <a:srcRect b="0" l="39" r="39" t="0"/>
          <a:stretch/>
        </p:blipFill>
        <p:spPr>
          <a:xfrm>
            <a:off x="0" y="19936"/>
            <a:ext cx="9143544" cy="5111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ncept A: The &quot;Earn-to-Own&quot; Flywheel (Cyclical View)&#10;&#10;Best for showing the driver's long-term progression and the self-sustaining nature of the program.&#10;&#10;Visual Layout: Imagine a circular process flow (like a recycling symbol or a flywheel) surrounding a central icon of a Golden Car Key.&#10;&#10;    Quadrant 1 (Top - 12:00): Access (The Handshake)&#10;&#10;        Icon: Handshake or Document with a Stamp.&#10;&#10;        Text: Low-Barrier Entry. Driver applies via App. Quick credit check. Financing approved.&#10;&#10;    Quadrant 2 (Right - 3:00): The Tool (The Car)&#10;&#10;        Icon: A shiny Taxi/Limo vehicle.&#10;&#10;        Text: Vehicle Handover. Driver receives the leased vehicle instantly.&#10;&#10;    Quadrant 3 (Bottom - 6:00): The Work (The App)&#10;&#10;        Icon: Mobile Phone with a Map/Route.&#10;&#10;        Text: Priority Dispatch. System prioritizes financed drivers to ensure they have enough jobs to pay.&#10;&#10;    Quadrant 4 (Left - 9:00): The Settlement (The Wallet)&#10;&#10;        Icon: A split wallet icon.&#10;&#10;        Text: Auto-Repayment. Daily revenue is split: Part A covers the loan, Part B goes to the driver.&#10;&#10;➡️ The Arrow pointing out of the circle:&#10;&#10;    Text: Asset Ownership. After X months, the car belongs to the driver."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936"/>
            <a:ext cx="9143545" cy="510338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hange title to: Concept: &quot;Earn-to-Own&quot;" id="99" name="Google Shape;99;p18"/>
          <p:cNvPicPr preferRelativeResize="0"/>
          <p:nvPr/>
        </p:nvPicPr>
        <p:blipFill rotWithShape="1">
          <a:blip r:embed="rId4">
            <a:alphaModFix/>
          </a:blip>
          <a:srcRect b="83283" l="0" r="0" t="0"/>
          <a:stretch/>
        </p:blipFill>
        <p:spPr>
          <a:xfrm>
            <a:off x="0" y="0"/>
            <a:ext cx="9144000" cy="85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76961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20"/>
          <p:cNvCxnSpPr/>
          <p:nvPr/>
        </p:nvCxnSpPr>
        <p:spPr>
          <a:xfrm flipH="1" rot="10800000">
            <a:off x="562054" y="2782341"/>
            <a:ext cx="8314200" cy="58800"/>
          </a:xfrm>
          <a:prstGeom prst="straightConnector1">
            <a:avLst/>
          </a:prstGeom>
          <a:noFill/>
          <a:ln cap="flat" cmpd="sng" w="1143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" name="Google Shape;110;p20"/>
          <p:cNvSpPr/>
          <p:nvPr/>
        </p:nvSpPr>
        <p:spPr>
          <a:xfrm>
            <a:off x="1342286" y="557999"/>
            <a:ext cx="1848900" cy="1357200"/>
          </a:xfrm>
          <a:prstGeom prst="roundRect">
            <a:avLst>
              <a:gd fmla="val 16667" name="adj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Lato"/>
                <a:ea typeface="Lato"/>
                <a:cs typeface="Lato"/>
                <a:sym typeface="Lato"/>
              </a:rPr>
              <a:t>Phase 1 ( 3 mth)</a:t>
            </a:r>
            <a:endParaRPr b="1" sz="900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Passenger App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 Ticketing System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Driver Queue Management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Driver App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Payment Gateway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Basic Admin Panel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Basic Reporting System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1" name="Google Shape;111;p20"/>
          <p:cNvSpPr/>
          <p:nvPr/>
        </p:nvSpPr>
        <p:spPr>
          <a:xfrm>
            <a:off x="3090364" y="3831305"/>
            <a:ext cx="1697400" cy="9549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Lato"/>
                <a:ea typeface="Lato"/>
                <a:cs typeface="Lato"/>
                <a:sym typeface="Lato"/>
              </a:rPr>
              <a:t>Phase 2 ( 3 mth)</a:t>
            </a:r>
            <a:endParaRPr b="1" sz="900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Digital Wallet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 Kiosk System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Advance Admin Dashboard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Driver App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2" name="Google Shape;112;p20"/>
          <p:cNvSpPr/>
          <p:nvPr/>
        </p:nvSpPr>
        <p:spPr>
          <a:xfrm>
            <a:off x="4739289" y="845275"/>
            <a:ext cx="1591500" cy="954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Phase 3 ( 3 mth)</a:t>
            </a:r>
            <a:endParaRPr b="1" sz="900" u="sng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Advance Driver Queue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Reporting &amp; Analytics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Vehicle Leasing Module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Financing Module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20"/>
          <p:cNvSpPr/>
          <p:nvPr/>
        </p:nvSpPr>
        <p:spPr>
          <a:xfrm>
            <a:off x="6133845" y="3455825"/>
            <a:ext cx="1848900" cy="16230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latin typeface="Lato"/>
                <a:ea typeface="Lato"/>
                <a:cs typeface="Lato"/>
                <a:sym typeface="Lato"/>
              </a:rPr>
              <a:t>Phase 4 ( 3 mth)</a:t>
            </a:r>
            <a:endParaRPr b="1" sz="900" u="sng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Fail-Safe Protocol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 Driver FinTech&amp; Empowerment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Communication &amp; Global Access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IOT Parking Bays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Load Testing Plan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Automated Testing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Disaster Recovery Plan</a:t>
            </a:r>
            <a:endParaRPr sz="9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429750" y="3277590"/>
            <a:ext cx="749400" cy="5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Jan 2026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5" name="Google Shape;115;p20"/>
          <p:cNvCxnSpPr/>
          <p:nvPr/>
        </p:nvCxnSpPr>
        <p:spPr>
          <a:xfrm>
            <a:off x="799800" y="2841150"/>
            <a:ext cx="9300" cy="528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6" name="Google Shape;116;p20"/>
          <p:cNvSpPr txBox="1"/>
          <p:nvPr/>
        </p:nvSpPr>
        <p:spPr>
          <a:xfrm>
            <a:off x="0" y="2039100"/>
            <a:ext cx="14631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20"/>
          <p:cNvSpPr/>
          <p:nvPr/>
        </p:nvSpPr>
        <p:spPr>
          <a:xfrm>
            <a:off x="270297" y="3708300"/>
            <a:ext cx="1068300" cy="5289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 u="sng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Design Phase</a:t>
            </a:r>
            <a:endParaRPr b="1" sz="900" u="sng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Front End 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UI/UX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8" name="Google Shape;118;p20"/>
          <p:cNvCxnSpPr/>
          <p:nvPr/>
        </p:nvCxnSpPr>
        <p:spPr>
          <a:xfrm>
            <a:off x="2265680" y="2184400"/>
            <a:ext cx="2100" cy="651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20"/>
          <p:cNvSpPr txBox="1"/>
          <p:nvPr/>
        </p:nvSpPr>
        <p:spPr>
          <a:xfrm>
            <a:off x="1679625" y="1915200"/>
            <a:ext cx="11742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Feb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2026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0" name="Google Shape;120;p20"/>
          <p:cNvCxnSpPr/>
          <p:nvPr/>
        </p:nvCxnSpPr>
        <p:spPr>
          <a:xfrm>
            <a:off x="3938016" y="2841150"/>
            <a:ext cx="2100" cy="651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20"/>
          <p:cNvSpPr txBox="1"/>
          <p:nvPr/>
        </p:nvSpPr>
        <p:spPr>
          <a:xfrm>
            <a:off x="3404925" y="3455825"/>
            <a:ext cx="10683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May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2026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22" name="Google Shape;122;p20"/>
          <p:cNvCxnSpPr/>
          <p:nvPr/>
        </p:nvCxnSpPr>
        <p:spPr>
          <a:xfrm>
            <a:off x="5560416" y="2184400"/>
            <a:ext cx="2100" cy="6519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20"/>
          <p:cNvCxnSpPr/>
          <p:nvPr/>
        </p:nvCxnSpPr>
        <p:spPr>
          <a:xfrm>
            <a:off x="7069095" y="2841125"/>
            <a:ext cx="2400" cy="3402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20"/>
          <p:cNvSpPr txBox="1"/>
          <p:nvPr/>
        </p:nvSpPr>
        <p:spPr>
          <a:xfrm>
            <a:off x="4974375" y="1800175"/>
            <a:ext cx="11742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Aug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2026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6483200" y="3120600"/>
            <a:ext cx="1174200" cy="36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Nov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2026</a:t>
            </a:r>
            <a:endParaRPr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3247209" y="0"/>
            <a:ext cx="2649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TIMELINE</a:t>
            </a:r>
            <a:endParaRPr b="1"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Phase 1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400"/>
              <a:t>(Month 1-3, Speed to Market)</a:t>
            </a:r>
            <a:endParaRPr b="0"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1200"/>
              <a:t>Passenger App (RM 59,000)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1200"/>
              <a:t>Ticketing System (RM 40,000)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1200"/>
              <a:t>Driver Queue Management (RM 29,000)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1200"/>
              <a:t>Driver App (RM 39,000)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1200"/>
              <a:t>Payment Gateway (RM 10,000)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1200"/>
              <a:t>Basic </a:t>
            </a:r>
            <a:r>
              <a:rPr b="0" lang="en" sz="1200"/>
              <a:t>Admin, Basic Reporting, Basic Vehicle Leasing, Basic Financing (RM20,000)</a:t>
            </a:r>
            <a:endParaRPr b="0" sz="12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/>
              <a:t>Total: RM 197,000</a:t>
            </a:r>
            <a:endParaRPr b="0" sz="2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400"/>
              <a:t> </a:t>
            </a:r>
            <a:endParaRPr b="0" sz="24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0" sz="2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300" y="162725"/>
            <a:ext cx="8815249" cy="48581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37" name="Google Shape;137;p22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2"/>
          <p:cNvSpPr txBox="1"/>
          <p:nvPr/>
        </p:nvSpPr>
        <p:spPr>
          <a:xfrm>
            <a:off x="693900" y="687400"/>
            <a:ext cx="78225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Passenger App (RM 59,000)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9" name="Google Shape;139;p22"/>
          <p:cNvSpPr txBox="1"/>
          <p:nvPr>
            <p:ph idx="4294967295" type="body"/>
          </p:nvPr>
        </p:nvSpPr>
        <p:spPr>
          <a:xfrm>
            <a:off x="693900" y="1408150"/>
            <a:ext cx="78225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User Onboarding: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Mobile Number Auth: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OTP login (fastest onboarding).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Profile Creation: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Name, Email (for receipts), Language preference.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2. Booking Workflow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Service Selection: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Choose between Taxi (Budget/Exec) or Limo.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Fare Estimation: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View fixed price or estimated meter range based on destination.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3.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Active Trip Management: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Digital Ticket: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Generates a dynamic QR code containing the Booking ID and Destination.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Driver Matching: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Push notification when a driver is assigned.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000"/>
              </a:spcAft>
              <a:buNone/>
            </a:pPr>
            <a:r>
              <a:t/>
            </a:r>
            <a:endParaRPr b="1"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